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Bold" charset="1" panose="020B0803030202020304"/>
      <p:regular r:id="rId10"/>
    </p:embeddedFont>
    <p:embeddedFont>
      <p:font typeface="Clear Sans Bold Italics" charset="1" panose="020B0803030202090304"/>
      <p:regular r:id="rId11"/>
    </p:embeddedFont>
    <p:embeddedFont>
      <p:font typeface="Clear Sans Regular" charset="1" panose="020B0503030202020304"/>
      <p:regular r:id="rId12"/>
    </p:embeddedFont>
    <p:embeddedFont>
      <p:font typeface="Clear Sans Regular Bold" charset="1" panose="020B0603030202020304"/>
      <p:regular r:id="rId13"/>
    </p:embeddedFont>
    <p:embeddedFont>
      <p:font typeface="Clear Sans Regular Italics" charset="1" panose="020B0503030202090304"/>
      <p:regular r:id="rId14"/>
    </p:embeddedFont>
    <p:embeddedFont>
      <p:font typeface="Clear Sans Regular Bold Italics" charset="1" panose="020B06030302020903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4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4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4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51.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4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43.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3333880"/>
            <a:ext cx="8217084" cy="3807687"/>
            <a:chOff x="0" y="0"/>
            <a:chExt cx="10956112" cy="5076916"/>
          </a:xfrm>
        </p:grpSpPr>
        <p:sp>
          <p:nvSpPr>
            <p:cNvPr name="TextBox 3" id="3"/>
            <p:cNvSpPr txBox="true"/>
            <p:nvPr/>
          </p:nvSpPr>
          <p:spPr>
            <a:xfrm rot="0">
              <a:off x="0" y="1368999"/>
              <a:ext cx="10956112" cy="1474259"/>
            </a:xfrm>
            <a:prstGeom prst="rect">
              <a:avLst/>
            </a:prstGeom>
          </p:spPr>
          <p:txBody>
            <a:bodyPr anchor="t" rtlCol="false" tIns="0" lIns="0" bIns="0" rIns="0">
              <a:spAutoFit/>
            </a:bodyPr>
            <a:lstStyle/>
            <a:p>
              <a:pPr>
                <a:lnSpc>
                  <a:spcPts val="8000"/>
                </a:lnSpc>
              </a:pPr>
              <a:r>
                <a:rPr lang="en-US" sz="8000">
                  <a:solidFill>
                    <a:srgbClr val="F7B4A7"/>
                  </a:solidFill>
                  <a:latin typeface="Clear Sans Bold Bold"/>
                </a:rPr>
                <a:t>EduConnect</a:t>
              </a:r>
            </a:p>
          </p:txBody>
        </p:sp>
        <p:sp>
          <p:nvSpPr>
            <p:cNvPr name="TextBox 4" id="4"/>
            <p:cNvSpPr txBox="true"/>
            <p:nvPr/>
          </p:nvSpPr>
          <p:spPr>
            <a:xfrm rot="0">
              <a:off x="0" y="-47625"/>
              <a:ext cx="10956112" cy="525145"/>
            </a:xfrm>
            <a:prstGeom prst="rect">
              <a:avLst/>
            </a:prstGeom>
          </p:spPr>
          <p:txBody>
            <a:bodyPr anchor="t" rtlCol="false" tIns="0" lIns="0" bIns="0" rIns="0">
              <a:spAutoFit/>
            </a:bodyPr>
            <a:lstStyle/>
            <a:p>
              <a:pPr>
                <a:lnSpc>
                  <a:spcPts val="3359"/>
                </a:lnSpc>
              </a:pPr>
              <a:r>
                <a:rPr lang="en-US" sz="2400">
                  <a:solidFill>
                    <a:srgbClr val="94DDDE"/>
                  </a:solidFill>
                  <a:latin typeface="Clear Sans Regular"/>
                </a:rPr>
                <a:t>A QUICK INFORMATION GUIDE</a:t>
              </a:r>
            </a:p>
          </p:txBody>
        </p:sp>
        <p:sp>
          <p:nvSpPr>
            <p:cNvPr name="TextBox 5" id="5"/>
            <p:cNvSpPr txBox="true"/>
            <p:nvPr/>
          </p:nvSpPr>
          <p:spPr>
            <a:xfrm rot="0">
              <a:off x="0" y="3525187"/>
              <a:ext cx="10956112" cy="1551728"/>
            </a:xfrm>
            <a:prstGeom prst="rect">
              <a:avLst/>
            </a:prstGeom>
          </p:spPr>
          <p:txBody>
            <a:bodyPr anchor="t" rtlCol="false" tIns="0" lIns="0" bIns="0" rIns="0">
              <a:spAutoFit/>
            </a:bodyPr>
            <a:lstStyle/>
            <a:p>
              <a:pPr>
                <a:lnSpc>
                  <a:spcPts val="4759"/>
                </a:lnSpc>
              </a:pPr>
              <a:r>
                <a:rPr lang="en-US" sz="3399">
                  <a:solidFill>
                    <a:srgbClr val="94DDDE"/>
                  </a:solidFill>
                  <a:latin typeface="Clear Sans Regular"/>
                </a:rPr>
                <a:t>Raditya Ihsan Dito - 2106733912</a:t>
              </a:r>
            </a:p>
            <a:p>
              <a:pPr>
                <a:lnSpc>
                  <a:spcPts val="4759"/>
                </a:lnSpc>
              </a:pPr>
              <a:r>
                <a:rPr lang="en-US" sz="3399">
                  <a:solidFill>
                    <a:srgbClr val="94DDDE"/>
                  </a:solidFill>
                  <a:latin typeface="Clear Sans Regular"/>
                </a:rPr>
                <a:t>Michael Winston Tjahaja - 2106731270</a:t>
              </a:r>
            </a:p>
          </p:txBody>
        </p:sp>
      </p:grpSp>
      <p:sp>
        <p:nvSpPr>
          <p:cNvPr name="Freeform 6" id="6"/>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6160" y="2481743"/>
            <a:ext cx="13455417" cy="6433064"/>
          </a:xfrm>
          <a:custGeom>
            <a:avLst/>
            <a:gdLst/>
            <a:ahLst/>
            <a:cxnLst/>
            <a:rect r="r" b="b" t="t" l="l"/>
            <a:pathLst>
              <a:path h="6433064" w="13455417">
                <a:moveTo>
                  <a:pt x="0" y="0"/>
                </a:moveTo>
                <a:lnTo>
                  <a:pt x="13455417" y="0"/>
                </a:lnTo>
                <a:lnTo>
                  <a:pt x="13455417" y="6433064"/>
                </a:lnTo>
                <a:lnTo>
                  <a:pt x="0" y="6433064"/>
                </a:lnTo>
                <a:lnTo>
                  <a:pt x="0" y="0"/>
                </a:lnTo>
                <a:close/>
              </a:path>
            </a:pathLst>
          </a:custGeom>
          <a:blipFill>
            <a:blip r:embed="rId4"/>
            <a:stretch>
              <a:fillRect l="0" t="0" r="0" b="0"/>
            </a:stretch>
          </a:blipFill>
        </p:spPr>
      </p:sp>
      <p:sp>
        <p:nvSpPr>
          <p:cNvPr name="TextBox 4" id="4"/>
          <p:cNvSpPr txBox="true"/>
          <p:nvPr/>
        </p:nvSpPr>
        <p:spPr>
          <a:xfrm rot="0">
            <a:off x="946160" y="989569"/>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Courses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12788"/>
            <a:ext cx="13456320" cy="6444168"/>
          </a:xfrm>
          <a:custGeom>
            <a:avLst/>
            <a:gdLst/>
            <a:ahLst/>
            <a:cxnLst/>
            <a:rect r="r" b="b" t="t" l="l"/>
            <a:pathLst>
              <a:path h="6444168" w="13456320">
                <a:moveTo>
                  <a:pt x="0" y="0"/>
                </a:moveTo>
                <a:lnTo>
                  <a:pt x="13456320" y="0"/>
                </a:lnTo>
                <a:lnTo>
                  <a:pt x="13456320" y="6444168"/>
                </a:lnTo>
                <a:lnTo>
                  <a:pt x="0" y="6444168"/>
                </a:lnTo>
                <a:lnTo>
                  <a:pt x="0" y="0"/>
                </a:lnTo>
                <a:close/>
              </a:path>
            </a:pathLst>
          </a:custGeom>
          <a:blipFill>
            <a:blip r:embed="rId4"/>
            <a:stretch>
              <a:fillRect l="0" t="0" r="0" b="0"/>
            </a:stretch>
          </a:blipFill>
        </p:spPr>
      </p:sp>
      <p:sp>
        <p:nvSpPr>
          <p:cNvPr name="TextBox 4" id="4"/>
          <p:cNvSpPr txBox="true"/>
          <p:nvPr/>
        </p:nvSpPr>
        <p:spPr>
          <a:xfrm rot="0">
            <a:off x="946160" y="989569"/>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Teachers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415389" y="2514531"/>
            <a:ext cx="13457222" cy="6399189"/>
          </a:xfrm>
          <a:custGeom>
            <a:avLst/>
            <a:gdLst/>
            <a:ahLst/>
            <a:cxnLst/>
            <a:rect r="r" b="b" t="t" l="l"/>
            <a:pathLst>
              <a:path h="6399189" w="13457222">
                <a:moveTo>
                  <a:pt x="0" y="0"/>
                </a:moveTo>
                <a:lnTo>
                  <a:pt x="13457222" y="0"/>
                </a:lnTo>
                <a:lnTo>
                  <a:pt x="13457222" y="6399189"/>
                </a:lnTo>
                <a:lnTo>
                  <a:pt x="0" y="6399189"/>
                </a:lnTo>
                <a:lnTo>
                  <a:pt x="0" y="0"/>
                </a:lnTo>
                <a:close/>
              </a:path>
            </a:pathLst>
          </a:custGeom>
          <a:blipFill>
            <a:blip r:embed="rId14"/>
            <a:stretch>
              <a:fillRect l="0" t="0" r="0" b="0"/>
            </a:stretch>
          </a:blipFill>
        </p:spPr>
      </p:sp>
      <p:sp>
        <p:nvSpPr>
          <p:cNvPr name="TextBox 9" id="9"/>
          <p:cNvSpPr txBox="true"/>
          <p:nvPr/>
        </p:nvSpPr>
        <p:spPr>
          <a:xfrm rot="0">
            <a:off x="9890024" y="1019175"/>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Student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415389" y="2437110"/>
            <a:ext cx="13457222" cy="6427225"/>
          </a:xfrm>
          <a:custGeom>
            <a:avLst/>
            <a:gdLst/>
            <a:ahLst/>
            <a:cxnLst/>
            <a:rect r="r" b="b" t="t" l="l"/>
            <a:pathLst>
              <a:path h="6427225" w="13457222">
                <a:moveTo>
                  <a:pt x="0" y="0"/>
                </a:moveTo>
                <a:lnTo>
                  <a:pt x="13457222" y="0"/>
                </a:lnTo>
                <a:lnTo>
                  <a:pt x="13457222" y="6427225"/>
                </a:lnTo>
                <a:lnTo>
                  <a:pt x="0" y="6427225"/>
                </a:lnTo>
                <a:lnTo>
                  <a:pt x="0" y="0"/>
                </a:lnTo>
                <a:close/>
              </a:path>
            </a:pathLst>
          </a:custGeom>
          <a:blipFill>
            <a:blip r:embed="rId14"/>
            <a:stretch>
              <a:fillRect l="0" t="0" r="0" b="0"/>
            </a:stretch>
          </a:blipFill>
        </p:spPr>
      </p:sp>
      <p:sp>
        <p:nvSpPr>
          <p:cNvPr name="TextBox 9" id="9"/>
          <p:cNvSpPr txBox="true"/>
          <p:nvPr/>
        </p:nvSpPr>
        <p:spPr>
          <a:xfrm rot="0">
            <a:off x="9890024" y="1019175"/>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Resource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256" y="2574590"/>
            <a:ext cx="13457222" cy="6469279"/>
          </a:xfrm>
          <a:custGeom>
            <a:avLst/>
            <a:gdLst/>
            <a:ahLst/>
            <a:cxnLst/>
            <a:rect r="r" b="b" t="t" l="l"/>
            <a:pathLst>
              <a:path h="6469279" w="13457222">
                <a:moveTo>
                  <a:pt x="0" y="0"/>
                </a:moveTo>
                <a:lnTo>
                  <a:pt x="13457223" y="0"/>
                </a:lnTo>
                <a:lnTo>
                  <a:pt x="13457223" y="6469279"/>
                </a:lnTo>
                <a:lnTo>
                  <a:pt x="0" y="6469279"/>
                </a:lnTo>
                <a:lnTo>
                  <a:pt x="0" y="0"/>
                </a:lnTo>
                <a:close/>
              </a:path>
            </a:pathLst>
          </a:custGeom>
          <a:blipFill>
            <a:blip r:embed="rId4"/>
            <a:stretch>
              <a:fillRect l="0" t="0" r="0" b="0"/>
            </a:stretch>
          </a:blipFill>
        </p:spPr>
      </p:sp>
      <p:sp>
        <p:nvSpPr>
          <p:cNvPr name="TextBox 4" id="4"/>
          <p:cNvSpPr txBox="true"/>
          <p:nvPr/>
        </p:nvSpPr>
        <p:spPr>
          <a:xfrm rot="0">
            <a:off x="946160" y="989569"/>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Admin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12788"/>
            <a:ext cx="13456320" cy="6444168"/>
          </a:xfrm>
          <a:custGeom>
            <a:avLst/>
            <a:gdLst/>
            <a:ahLst/>
            <a:cxnLst/>
            <a:rect r="r" b="b" t="t" l="l"/>
            <a:pathLst>
              <a:path h="6444168" w="13456320">
                <a:moveTo>
                  <a:pt x="0" y="0"/>
                </a:moveTo>
                <a:lnTo>
                  <a:pt x="13456320" y="0"/>
                </a:lnTo>
                <a:lnTo>
                  <a:pt x="13456320" y="6444168"/>
                </a:lnTo>
                <a:lnTo>
                  <a:pt x="0" y="6444168"/>
                </a:lnTo>
                <a:lnTo>
                  <a:pt x="0" y="0"/>
                </a:lnTo>
                <a:close/>
              </a:path>
            </a:pathLst>
          </a:custGeom>
          <a:blipFill>
            <a:blip r:embed="rId4"/>
            <a:stretch>
              <a:fillRect l="0" t="0" r="0" b="0"/>
            </a:stretch>
          </a:blipFill>
        </p:spPr>
      </p:sp>
      <p:sp>
        <p:nvSpPr>
          <p:cNvPr name="TextBox 4" id="4"/>
          <p:cNvSpPr txBox="true"/>
          <p:nvPr/>
        </p:nvSpPr>
        <p:spPr>
          <a:xfrm rot="0">
            <a:off x="946160" y="989569"/>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Teachers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415389" y="2514531"/>
            <a:ext cx="13457222" cy="6399189"/>
          </a:xfrm>
          <a:custGeom>
            <a:avLst/>
            <a:gdLst/>
            <a:ahLst/>
            <a:cxnLst/>
            <a:rect r="r" b="b" t="t" l="l"/>
            <a:pathLst>
              <a:path h="6399189" w="13457222">
                <a:moveTo>
                  <a:pt x="0" y="0"/>
                </a:moveTo>
                <a:lnTo>
                  <a:pt x="13457222" y="0"/>
                </a:lnTo>
                <a:lnTo>
                  <a:pt x="13457222" y="6399189"/>
                </a:lnTo>
                <a:lnTo>
                  <a:pt x="0" y="6399189"/>
                </a:lnTo>
                <a:lnTo>
                  <a:pt x="0" y="0"/>
                </a:lnTo>
                <a:close/>
              </a:path>
            </a:pathLst>
          </a:custGeom>
          <a:blipFill>
            <a:blip r:embed="rId14"/>
            <a:stretch>
              <a:fillRect l="0" t="0" r="0" b="0"/>
            </a:stretch>
          </a:blipFill>
        </p:spPr>
      </p:sp>
      <p:sp>
        <p:nvSpPr>
          <p:cNvPr name="TextBox 9" id="9"/>
          <p:cNvSpPr txBox="true"/>
          <p:nvPr/>
        </p:nvSpPr>
        <p:spPr>
          <a:xfrm rot="0">
            <a:off x="9890024" y="1019175"/>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Student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415389" y="2692370"/>
            <a:ext cx="13457222" cy="6434234"/>
          </a:xfrm>
          <a:custGeom>
            <a:avLst/>
            <a:gdLst/>
            <a:ahLst/>
            <a:cxnLst/>
            <a:rect r="r" b="b" t="t" l="l"/>
            <a:pathLst>
              <a:path h="6434234" w="13457222">
                <a:moveTo>
                  <a:pt x="0" y="0"/>
                </a:moveTo>
                <a:lnTo>
                  <a:pt x="13457222" y="0"/>
                </a:lnTo>
                <a:lnTo>
                  <a:pt x="13457222" y="6434235"/>
                </a:lnTo>
                <a:lnTo>
                  <a:pt x="0" y="6434235"/>
                </a:lnTo>
                <a:lnTo>
                  <a:pt x="0" y="0"/>
                </a:lnTo>
                <a:close/>
              </a:path>
            </a:pathLst>
          </a:custGeom>
          <a:blipFill>
            <a:blip r:embed="rId14"/>
            <a:stretch>
              <a:fillRect l="0" t="0" r="0" b="0"/>
            </a:stretch>
          </a:blipFill>
        </p:spPr>
      </p:sp>
      <p:sp>
        <p:nvSpPr>
          <p:cNvPr name="TextBox 9" id="9"/>
          <p:cNvSpPr txBox="true"/>
          <p:nvPr/>
        </p:nvSpPr>
        <p:spPr>
          <a:xfrm rot="0">
            <a:off x="9890024" y="1019175"/>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Task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2055" y="2327046"/>
            <a:ext cx="13455417" cy="6419034"/>
          </a:xfrm>
          <a:custGeom>
            <a:avLst/>
            <a:gdLst/>
            <a:ahLst/>
            <a:cxnLst/>
            <a:rect r="r" b="b" t="t" l="l"/>
            <a:pathLst>
              <a:path h="6419034" w="13455417">
                <a:moveTo>
                  <a:pt x="0" y="0"/>
                </a:moveTo>
                <a:lnTo>
                  <a:pt x="13455417" y="0"/>
                </a:lnTo>
                <a:lnTo>
                  <a:pt x="13455417" y="6419034"/>
                </a:lnTo>
                <a:lnTo>
                  <a:pt x="0" y="6419034"/>
                </a:lnTo>
                <a:lnTo>
                  <a:pt x="0" y="0"/>
                </a:lnTo>
                <a:close/>
              </a:path>
            </a:pathLst>
          </a:custGeom>
          <a:blipFill>
            <a:blip r:embed="rId4"/>
            <a:stretch>
              <a:fillRect l="0" t="0" r="0" b="0"/>
            </a:stretch>
          </a:blipFill>
        </p:spPr>
      </p:sp>
      <p:sp>
        <p:nvSpPr>
          <p:cNvPr name="TextBox 4" id="4"/>
          <p:cNvSpPr txBox="true"/>
          <p:nvPr/>
        </p:nvSpPr>
        <p:spPr>
          <a:xfrm rot="0">
            <a:off x="946160" y="989569"/>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Submission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5389" y="1929887"/>
            <a:ext cx="13457222" cy="6427225"/>
          </a:xfrm>
          <a:custGeom>
            <a:avLst/>
            <a:gdLst/>
            <a:ahLst/>
            <a:cxnLst/>
            <a:rect r="r" b="b" t="t" l="l"/>
            <a:pathLst>
              <a:path h="6427225" w="13457222">
                <a:moveTo>
                  <a:pt x="0" y="0"/>
                </a:moveTo>
                <a:lnTo>
                  <a:pt x="13457222" y="0"/>
                </a:lnTo>
                <a:lnTo>
                  <a:pt x="13457222" y="6427226"/>
                </a:lnTo>
                <a:lnTo>
                  <a:pt x="0" y="6427226"/>
                </a:lnTo>
                <a:lnTo>
                  <a:pt x="0" y="0"/>
                </a:lnTo>
                <a:close/>
              </a:path>
            </a:pathLst>
          </a:custGeom>
          <a:blipFill>
            <a:blip r:embed="rId4"/>
            <a:stretch>
              <a:fillRect l="0" t="0" r="0" b="0"/>
            </a:stretch>
          </a:blipFill>
        </p:spPr>
      </p:sp>
      <p:sp>
        <p:nvSpPr>
          <p:cNvPr name="TextBox 4" id="4"/>
          <p:cNvSpPr txBox="true"/>
          <p:nvPr/>
        </p:nvSpPr>
        <p:spPr>
          <a:xfrm rot="0">
            <a:off x="1580188" y="862763"/>
            <a:ext cx="9569415"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Task Submit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1876152" y="3086100"/>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397294"/>
            <a:ext cx="9768230" cy="5607981"/>
            <a:chOff x="0" y="0"/>
            <a:chExt cx="13024306" cy="7477308"/>
          </a:xfrm>
        </p:grpSpPr>
        <p:sp>
          <p:nvSpPr>
            <p:cNvPr name="TextBox 4" id="4"/>
            <p:cNvSpPr txBox="true"/>
            <p:nvPr/>
          </p:nvSpPr>
          <p:spPr>
            <a:xfrm rot="0">
              <a:off x="0" y="85725"/>
              <a:ext cx="13024306" cy="1207135"/>
            </a:xfrm>
            <a:prstGeom prst="rect">
              <a:avLst/>
            </a:prstGeom>
          </p:spPr>
          <p:txBody>
            <a:bodyPr anchor="t" rtlCol="false" tIns="0" lIns="0" bIns="0" rIns="0">
              <a:spAutoFit/>
            </a:bodyPr>
            <a:lstStyle/>
            <a:p>
              <a:pPr>
                <a:lnSpc>
                  <a:spcPts val="6719"/>
                </a:lnSpc>
              </a:pPr>
              <a:r>
                <a:rPr lang="en-US" sz="6399">
                  <a:solidFill>
                    <a:srgbClr val="31356E"/>
                  </a:solidFill>
                  <a:latin typeface="Clear Sans Bold"/>
                </a:rPr>
                <a:t>What is EduConnect</a:t>
              </a:r>
            </a:p>
          </p:txBody>
        </p:sp>
        <p:sp>
          <p:nvSpPr>
            <p:cNvPr name="TextBox 5" id="5"/>
            <p:cNvSpPr txBox="true"/>
            <p:nvPr/>
          </p:nvSpPr>
          <p:spPr>
            <a:xfrm rot="0">
              <a:off x="0" y="2031971"/>
              <a:ext cx="12478551" cy="5445337"/>
            </a:xfrm>
            <a:prstGeom prst="rect">
              <a:avLst/>
            </a:prstGeom>
          </p:spPr>
          <p:txBody>
            <a:bodyPr anchor="t" rtlCol="false" tIns="0" lIns="0" bIns="0" rIns="0">
              <a:spAutoFit/>
            </a:bodyPr>
            <a:lstStyle/>
            <a:p>
              <a:pPr>
                <a:lnSpc>
                  <a:spcPts val="4060"/>
                </a:lnSpc>
              </a:pPr>
              <a:r>
                <a:rPr lang="en-US" sz="2900">
                  <a:solidFill>
                    <a:srgbClr val="2B4B82"/>
                  </a:solidFill>
                  <a:latin typeface="Clear Sans Regular"/>
                </a:rPr>
                <a:t>Edu-Connect is a platform where education is redefined using a website to connect both teachers and students alike, creating a platform where interactions between the two are simplified using a database where the teachers are able to upload tasks to their dedicated courses and grade those tasks, and students are able to take courses, read the materials of all the courses, whilst also being able to submit their finished work.</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773623" y="1058285"/>
          <a:ext cx="9485677" cy="7995780"/>
        </p:xfrm>
        <a:graphic>
          <a:graphicData uri="http://schemas.openxmlformats.org/drawingml/2006/table">
            <a:tbl>
              <a:tblPr/>
              <a:tblGrid>
                <a:gridCol w="9485677"/>
              </a:tblGrid>
              <a:tr h="1060390">
                <a:tc>
                  <a:txBody>
                    <a:bodyPr anchor="t" rtlCol="false"/>
                    <a:lstStyle/>
                    <a:p>
                      <a:pPr algn="l">
                        <a:lnSpc>
                          <a:spcPts val="3919"/>
                        </a:lnSpc>
                        <a:defRPr/>
                      </a:pPr>
                      <a:r>
                        <a:rPr lang="en-US" sz="2799">
                          <a:solidFill>
                            <a:srgbClr val="F7B4A7"/>
                          </a:solidFill>
                          <a:latin typeface="Clear Sans Bold Bold"/>
                        </a:rPr>
                        <a:t>Allows for a more personalized learning experience</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3937">
                <a:tc>
                  <a:txBody>
                    <a:bodyPr anchor="t" rtlCol="false"/>
                    <a:lstStyle/>
                    <a:p>
                      <a:pPr algn="l">
                        <a:lnSpc>
                          <a:spcPts val="3359"/>
                        </a:lnSpc>
                        <a:defRPr/>
                      </a:pPr>
                      <a:r>
                        <a:rPr lang="en-US" sz="2400">
                          <a:solidFill>
                            <a:srgbClr val="FEFEFE"/>
                          </a:solidFill>
                          <a:latin typeface="Clear Sans Regular"/>
                        </a:rPr>
                        <a:t>Students have more freedom to choose the methods and tools that help them learn best.</a:t>
                      </a:r>
                      <a:endParaRPr lang="en-US" sz="1100"/>
                    </a:p>
                    <a:p>
                      <a:pPr>
                        <a:lnSpc>
                          <a:spcPts val="335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069589">
                <a:tc>
                  <a:txBody>
                    <a:bodyPr anchor="t" rtlCol="false"/>
                    <a:lstStyle/>
                    <a:p>
                      <a:pPr algn="l">
                        <a:lnSpc>
                          <a:spcPts val="3919"/>
                        </a:lnSpc>
                        <a:defRPr/>
                      </a:pPr>
                      <a:r>
                        <a:rPr lang="en-US" sz="2799">
                          <a:solidFill>
                            <a:srgbClr val="F7B4A7"/>
                          </a:solidFill>
                          <a:latin typeface="Clear Sans Bold Bold"/>
                        </a:rPr>
                        <a:t>Improves students' communication skills</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3937">
                <a:tc>
                  <a:txBody>
                    <a:bodyPr anchor="t" rtlCol="false"/>
                    <a:lstStyle/>
                    <a:p>
                      <a:pPr algn="l">
                        <a:lnSpc>
                          <a:spcPts val="3359"/>
                        </a:lnSpc>
                        <a:defRPr/>
                      </a:pPr>
                      <a:r>
                        <a:rPr lang="en-US" sz="2400">
                          <a:solidFill>
                            <a:srgbClr val="FEFEFE"/>
                          </a:solidFill>
                          <a:latin typeface="Clear Sans Regular"/>
                        </a:rPr>
                        <a:t>Students have access to different channels where they can communicate and collaborate with teachers and fellow students.</a:t>
                      </a:r>
                      <a:endParaRPr lang="en-US" sz="1100"/>
                    </a:p>
                    <a:p>
                      <a:pPr>
                        <a:lnSpc>
                          <a:spcPts val="335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046017">
                <a:tc>
                  <a:txBody>
                    <a:bodyPr anchor="t" rtlCol="false"/>
                    <a:lstStyle/>
                    <a:p>
                      <a:pPr algn="l">
                        <a:lnSpc>
                          <a:spcPts val="3919"/>
                        </a:lnSpc>
                        <a:defRPr/>
                      </a:pPr>
                      <a:r>
                        <a:rPr lang="en-US" sz="2799">
                          <a:solidFill>
                            <a:srgbClr val="F7B4A7"/>
                          </a:solidFill>
                          <a:latin typeface="Clear Sans Bold Bold"/>
                        </a:rPr>
                        <a:t>Helps students prepare for the future</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331908">
                <a:tc>
                  <a:txBody>
                    <a:bodyPr anchor="t" rtlCol="false"/>
                    <a:lstStyle/>
                    <a:p>
                      <a:pPr algn="l">
                        <a:lnSpc>
                          <a:spcPts val="3359"/>
                        </a:lnSpc>
                        <a:defRPr/>
                      </a:pPr>
                      <a:r>
                        <a:rPr lang="en-US" sz="2400">
                          <a:solidFill>
                            <a:srgbClr val="FEFEFE"/>
                          </a:solidFill>
                          <a:latin typeface="Clear Sans Regular"/>
                        </a:rPr>
                        <a:t>Students become equipped to face a highly technological future and will be able to easily adapt.</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bl>
          </a:graphicData>
        </a:graphic>
      </p:graphicFrame>
      <p:grpSp>
        <p:nvGrpSpPr>
          <p:cNvPr name="Group 3" id="3"/>
          <p:cNvGrpSpPr/>
          <p:nvPr/>
        </p:nvGrpSpPr>
        <p:grpSpPr>
          <a:xfrm rot="0">
            <a:off x="1187452" y="1394747"/>
            <a:ext cx="5772591" cy="3077304"/>
            <a:chOff x="0" y="0"/>
            <a:chExt cx="7696787" cy="4103071"/>
          </a:xfrm>
        </p:grpSpPr>
        <p:sp>
          <p:nvSpPr>
            <p:cNvPr name="TextBox 4" id="4"/>
            <p:cNvSpPr txBox="true"/>
            <p:nvPr/>
          </p:nvSpPr>
          <p:spPr>
            <a:xfrm rot="0">
              <a:off x="0" y="85725"/>
              <a:ext cx="7696787" cy="2337435"/>
            </a:xfrm>
            <a:prstGeom prst="rect">
              <a:avLst/>
            </a:prstGeom>
          </p:spPr>
          <p:txBody>
            <a:bodyPr anchor="t" rtlCol="false" tIns="0" lIns="0" bIns="0" rIns="0">
              <a:spAutoFit/>
            </a:bodyPr>
            <a:lstStyle/>
            <a:p>
              <a:pPr>
                <a:lnSpc>
                  <a:spcPts val="6719"/>
                </a:lnSpc>
              </a:pPr>
              <a:r>
                <a:rPr lang="en-US" sz="6399">
                  <a:solidFill>
                    <a:srgbClr val="94DDDE"/>
                  </a:solidFill>
                  <a:latin typeface="Clear Sans Bold Bold"/>
                </a:rPr>
                <a:t>Benefits </a:t>
              </a:r>
            </a:p>
            <a:p>
              <a:pPr>
                <a:lnSpc>
                  <a:spcPts val="6719"/>
                </a:lnSpc>
              </a:pPr>
              <a:r>
                <a:rPr lang="en-US" sz="6399">
                  <a:solidFill>
                    <a:srgbClr val="94DDDE"/>
                  </a:solidFill>
                  <a:latin typeface="Clear Sans Bold Bold"/>
                </a:rPr>
                <a:t>to Students</a:t>
              </a:r>
            </a:p>
          </p:txBody>
        </p:sp>
        <p:sp>
          <p:nvSpPr>
            <p:cNvPr name="TextBox 5" id="5"/>
            <p:cNvSpPr txBox="true"/>
            <p:nvPr/>
          </p:nvSpPr>
          <p:spPr>
            <a:xfrm rot="0">
              <a:off x="0" y="2772535"/>
              <a:ext cx="5972555" cy="1330537"/>
            </a:xfrm>
            <a:prstGeom prst="rect">
              <a:avLst/>
            </a:prstGeom>
          </p:spPr>
          <p:txBody>
            <a:bodyPr anchor="t" rtlCol="false" tIns="0" lIns="0" bIns="0" rIns="0">
              <a:spAutoFit/>
            </a:bodyPr>
            <a:lstStyle/>
            <a:p>
              <a:pPr>
                <a:lnSpc>
                  <a:spcPts val="4060"/>
                </a:lnSpc>
              </a:pPr>
              <a:r>
                <a:rPr lang="en-US" sz="2900">
                  <a:solidFill>
                    <a:srgbClr val="94DDDE"/>
                  </a:solidFill>
                  <a:latin typeface="Clear Sans Regular"/>
                </a:rPr>
                <a:t>HOW OUR WEBSITE HELPS STUDENTS LEARN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19387" y="3415563"/>
            <a:ext cx="7312717" cy="3181249"/>
            <a:chOff x="0" y="0"/>
            <a:chExt cx="9750289" cy="4241665"/>
          </a:xfrm>
        </p:grpSpPr>
        <p:sp>
          <p:nvSpPr>
            <p:cNvPr name="TextBox 3" id="3"/>
            <p:cNvSpPr txBox="true"/>
            <p:nvPr/>
          </p:nvSpPr>
          <p:spPr>
            <a:xfrm rot="0">
              <a:off x="0" y="190500"/>
              <a:ext cx="9750289" cy="2701714"/>
            </a:xfrm>
            <a:prstGeom prst="rect">
              <a:avLst/>
            </a:prstGeom>
          </p:spPr>
          <p:txBody>
            <a:bodyPr anchor="t" rtlCol="false" tIns="0" lIns="0" bIns="0" rIns="0">
              <a:spAutoFit/>
            </a:bodyPr>
            <a:lstStyle/>
            <a:p>
              <a:pPr>
                <a:lnSpc>
                  <a:spcPts val="7520"/>
                </a:lnSpc>
              </a:pPr>
              <a:r>
                <a:rPr lang="en-US" sz="8000" spc="-88">
                  <a:solidFill>
                    <a:srgbClr val="2B4B82"/>
                  </a:solidFill>
                  <a:latin typeface="Clear Sans Bold"/>
                </a:rPr>
                <a:t>Do you have any questions?</a:t>
              </a:r>
            </a:p>
          </p:txBody>
        </p:sp>
        <p:sp>
          <p:nvSpPr>
            <p:cNvPr name="TextBox 4" id="4"/>
            <p:cNvSpPr txBox="true"/>
            <p:nvPr/>
          </p:nvSpPr>
          <p:spPr>
            <a:xfrm rot="0">
              <a:off x="0" y="3490037"/>
              <a:ext cx="9750289" cy="751628"/>
            </a:xfrm>
            <a:prstGeom prst="rect">
              <a:avLst/>
            </a:prstGeom>
          </p:spPr>
          <p:txBody>
            <a:bodyPr anchor="t" rtlCol="false" tIns="0" lIns="0" bIns="0" rIns="0">
              <a:spAutoFit/>
            </a:bodyPr>
            <a:lstStyle/>
            <a:p>
              <a:pPr>
                <a:lnSpc>
                  <a:spcPts val="4759"/>
                </a:lnSpc>
              </a:pPr>
              <a:r>
                <a:rPr lang="en-US" sz="3399">
                  <a:solidFill>
                    <a:srgbClr val="2B4B82"/>
                  </a:solidFill>
                  <a:latin typeface="Clear Sans Regular"/>
                </a:rPr>
                <a:t>QnA :D</a:t>
              </a:r>
            </a:p>
          </p:txBody>
        </p:sp>
      </p:grpSp>
      <p:sp>
        <p:nvSpPr>
          <p:cNvPr name="Freeform 5" id="5"/>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642276"/>
          <a:ext cx="6123084" cy="1638300"/>
        </p:xfrm>
        <a:graphic>
          <a:graphicData uri="http://schemas.openxmlformats.org/drawingml/2006/table">
            <a:tbl>
              <a:tblPr/>
              <a:tblGrid>
                <a:gridCol w="6123084"/>
              </a:tblGrid>
              <a:tr h="1638300">
                <a:tc>
                  <a:txBody>
                    <a:bodyPr anchor="t" rtlCol="false"/>
                    <a:lstStyle/>
                    <a:p>
                      <a:pPr algn="ctr">
                        <a:lnSpc>
                          <a:spcPts val="7840"/>
                        </a:lnSpc>
                        <a:defRPr/>
                      </a:pPr>
                      <a:r>
                        <a:rPr lang="en-US" sz="5600">
                          <a:solidFill>
                            <a:srgbClr val="F7B4A7"/>
                          </a:solidFill>
                          <a:latin typeface="Clear Sans Bold Bold"/>
                        </a:rPr>
                        <a:t>Admin Flowchart</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
        <p:nvSpPr>
          <p:cNvPr name="Freeform 3" id="3"/>
          <p:cNvSpPr/>
          <p:nvPr/>
        </p:nvSpPr>
        <p:spPr>
          <a:xfrm flipH="false" flipV="false" rot="0">
            <a:off x="15249483" y="-235102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305840">
            <a:off x="-191855" y="908228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73927" y="2667779"/>
            <a:ext cx="6832631" cy="6777677"/>
          </a:xfrm>
          <a:custGeom>
            <a:avLst/>
            <a:gdLst/>
            <a:ahLst/>
            <a:cxnLst/>
            <a:rect r="r" b="b" t="t" l="l"/>
            <a:pathLst>
              <a:path h="6777677" w="6832631">
                <a:moveTo>
                  <a:pt x="0" y="0"/>
                </a:moveTo>
                <a:lnTo>
                  <a:pt x="6832631" y="0"/>
                </a:lnTo>
                <a:lnTo>
                  <a:pt x="6832631" y="6777677"/>
                </a:lnTo>
                <a:lnTo>
                  <a:pt x="0" y="6777677"/>
                </a:lnTo>
                <a:lnTo>
                  <a:pt x="0" y="0"/>
                </a:lnTo>
                <a:close/>
              </a:path>
            </a:pathLst>
          </a:custGeom>
          <a:blipFill>
            <a:blip r:embed="rId6"/>
            <a:stretch>
              <a:fillRect l="0" t="0" r="0" b="0"/>
            </a:stretch>
          </a:blipFill>
        </p:spPr>
      </p:sp>
      <p:graphicFrame>
        <p:nvGraphicFramePr>
          <p:cNvPr name="Table 6" id="6"/>
          <p:cNvGraphicFramePr>
            <a:graphicFrameLocks noGrp="true"/>
          </p:cNvGraphicFramePr>
          <p:nvPr/>
        </p:nvGraphicFramePr>
        <p:xfrm>
          <a:off x="8461974" y="642276"/>
          <a:ext cx="6787509" cy="1638300"/>
        </p:xfrm>
        <a:graphic>
          <a:graphicData uri="http://schemas.openxmlformats.org/drawingml/2006/table">
            <a:tbl>
              <a:tblPr/>
              <a:tblGrid>
                <a:gridCol w="6787509"/>
              </a:tblGrid>
              <a:tr h="1638300">
                <a:tc>
                  <a:txBody>
                    <a:bodyPr anchor="t" rtlCol="false"/>
                    <a:lstStyle/>
                    <a:p>
                      <a:pPr algn="ctr">
                        <a:lnSpc>
                          <a:spcPts val="7840"/>
                        </a:lnSpc>
                        <a:defRPr/>
                      </a:pPr>
                      <a:r>
                        <a:rPr lang="en-US" sz="5600">
                          <a:solidFill>
                            <a:srgbClr val="F7B4A7"/>
                          </a:solidFill>
                          <a:latin typeface="Clear Sans Bold Bold"/>
                        </a:rPr>
                        <a:t>Teacher Flowchart</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
        <p:nvSpPr>
          <p:cNvPr name="Freeform 7" id="7"/>
          <p:cNvSpPr/>
          <p:nvPr/>
        </p:nvSpPr>
        <p:spPr>
          <a:xfrm flipH="false" flipV="false" rot="0">
            <a:off x="8824401" y="2959959"/>
            <a:ext cx="6062655" cy="6193316"/>
          </a:xfrm>
          <a:custGeom>
            <a:avLst/>
            <a:gdLst/>
            <a:ahLst/>
            <a:cxnLst/>
            <a:rect r="r" b="b" t="t" l="l"/>
            <a:pathLst>
              <a:path h="6193316" w="6062655">
                <a:moveTo>
                  <a:pt x="0" y="0"/>
                </a:moveTo>
                <a:lnTo>
                  <a:pt x="6062655" y="0"/>
                </a:lnTo>
                <a:lnTo>
                  <a:pt x="6062655" y="6193316"/>
                </a:lnTo>
                <a:lnTo>
                  <a:pt x="0" y="6193316"/>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95279" y="4324350"/>
          <a:ext cx="7199910" cy="1638300"/>
        </p:xfrm>
        <a:graphic>
          <a:graphicData uri="http://schemas.openxmlformats.org/drawingml/2006/table">
            <a:tbl>
              <a:tblPr/>
              <a:tblGrid>
                <a:gridCol w="7199910"/>
              </a:tblGrid>
              <a:tr h="1638300">
                <a:tc>
                  <a:txBody>
                    <a:bodyPr anchor="t" rtlCol="false"/>
                    <a:lstStyle/>
                    <a:p>
                      <a:pPr algn="ctr">
                        <a:lnSpc>
                          <a:spcPts val="7840"/>
                        </a:lnSpc>
                        <a:defRPr/>
                      </a:pPr>
                      <a:r>
                        <a:rPr lang="en-US" sz="5600">
                          <a:solidFill>
                            <a:srgbClr val="F7B4A7"/>
                          </a:solidFill>
                          <a:latin typeface="Clear Sans Bold"/>
                        </a:rPr>
                        <a:t>Student Flowchart</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
        <p:nvSpPr>
          <p:cNvPr name="Freeform 3" id="3"/>
          <p:cNvSpPr/>
          <p:nvPr/>
        </p:nvSpPr>
        <p:spPr>
          <a:xfrm flipH="false" flipV="false" rot="0">
            <a:off x="15249483" y="-235102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305840">
            <a:off x="-191855" y="908228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67639" y="286699"/>
            <a:ext cx="6966217" cy="9713603"/>
          </a:xfrm>
          <a:custGeom>
            <a:avLst/>
            <a:gdLst/>
            <a:ahLst/>
            <a:cxnLst/>
            <a:rect r="r" b="b" t="t" l="l"/>
            <a:pathLst>
              <a:path h="9713603" w="6966217">
                <a:moveTo>
                  <a:pt x="0" y="0"/>
                </a:moveTo>
                <a:lnTo>
                  <a:pt x="6966218" y="0"/>
                </a:lnTo>
                <a:lnTo>
                  <a:pt x="6966218" y="9713602"/>
                </a:lnTo>
                <a:lnTo>
                  <a:pt x="0" y="9713602"/>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830885" y="524654"/>
          <a:ext cx="2626230" cy="2143125"/>
        </p:xfrm>
        <a:graphic>
          <a:graphicData uri="http://schemas.openxmlformats.org/drawingml/2006/table">
            <a:tbl>
              <a:tblPr/>
              <a:tblGrid>
                <a:gridCol w="924197"/>
              </a:tblGrid>
              <a:tr h="2143125">
                <a:tc>
                  <a:txBody>
                    <a:bodyPr anchor="t" rtlCol="false"/>
                    <a:lstStyle/>
                    <a:p>
                      <a:pPr algn="l">
                        <a:lnSpc>
                          <a:spcPts val="11340"/>
                        </a:lnSpc>
                        <a:defRPr/>
                      </a:pPr>
                      <a:r>
                        <a:rPr lang="en-US" sz="8100">
                          <a:solidFill>
                            <a:srgbClr val="F7B4A7"/>
                          </a:solidFill>
                          <a:latin typeface="Clear Sans Bold Bold"/>
                        </a:rPr>
                        <a:t>UML</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
        <p:nvSpPr>
          <p:cNvPr name="Freeform 3" id="3"/>
          <p:cNvSpPr/>
          <p:nvPr/>
        </p:nvSpPr>
        <p:spPr>
          <a:xfrm flipH="false" flipV="false" rot="0">
            <a:off x="3889370" y="2806105"/>
            <a:ext cx="10509260" cy="7196729"/>
          </a:xfrm>
          <a:custGeom>
            <a:avLst/>
            <a:gdLst/>
            <a:ahLst/>
            <a:cxnLst/>
            <a:rect r="r" b="b" t="t" l="l"/>
            <a:pathLst>
              <a:path h="7196729" w="10509260">
                <a:moveTo>
                  <a:pt x="0" y="0"/>
                </a:moveTo>
                <a:lnTo>
                  <a:pt x="10509260" y="0"/>
                </a:lnTo>
                <a:lnTo>
                  <a:pt x="10509260" y="7196729"/>
                </a:lnTo>
                <a:lnTo>
                  <a:pt x="0" y="7196729"/>
                </a:lnTo>
                <a:lnTo>
                  <a:pt x="0" y="0"/>
                </a:lnTo>
                <a:close/>
              </a:path>
            </a:pathLst>
          </a:custGeom>
          <a:blipFill>
            <a:blip r:embed="rId2"/>
            <a:stretch>
              <a:fillRect l="0" t="0" r="0" b="0"/>
            </a:stretch>
          </a:blipFill>
        </p:spPr>
      </p:sp>
      <p:sp>
        <p:nvSpPr>
          <p:cNvPr name="Freeform 4" id="4"/>
          <p:cNvSpPr/>
          <p:nvPr/>
        </p:nvSpPr>
        <p:spPr>
          <a:xfrm flipH="false" flipV="false" rot="518903">
            <a:off x="14586173" y="-149971"/>
            <a:ext cx="4597438" cy="2842053"/>
          </a:xfrm>
          <a:custGeom>
            <a:avLst/>
            <a:gdLst/>
            <a:ahLst/>
            <a:cxnLst/>
            <a:rect r="r" b="b" t="t" l="l"/>
            <a:pathLst>
              <a:path h="2842053" w="4597438">
                <a:moveTo>
                  <a:pt x="0" y="0"/>
                </a:moveTo>
                <a:lnTo>
                  <a:pt x="4597439" y="0"/>
                </a:lnTo>
                <a:lnTo>
                  <a:pt x="4597439" y="2842053"/>
                </a:lnTo>
                <a:lnTo>
                  <a:pt x="0" y="28420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568" y="7610017"/>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922530" y="524654"/>
          <a:ext cx="2442940" cy="2143125"/>
        </p:xfrm>
        <a:graphic>
          <a:graphicData uri="http://schemas.openxmlformats.org/drawingml/2006/table">
            <a:tbl>
              <a:tblPr/>
              <a:tblGrid>
                <a:gridCol w="798133"/>
              </a:tblGrid>
              <a:tr h="2143125">
                <a:tc>
                  <a:txBody>
                    <a:bodyPr anchor="t" rtlCol="false"/>
                    <a:lstStyle/>
                    <a:p>
                      <a:pPr algn="l">
                        <a:lnSpc>
                          <a:spcPts val="11340"/>
                        </a:lnSpc>
                        <a:defRPr/>
                      </a:pPr>
                      <a:r>
                        <a:rPr lang="en-US" sz="8100">
                          <a:solidFill>
                            <a:srgbClr val="F7B4A7"/>
                          </a:solidFill>
                          <a:latin typeface="Clear Sans Bold Bold"/>
                        </a:rPr>
                        <a:t>ERD</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
        <p:nvSpPr>
          <p:cNvPr name="Freeform 3" id="3"/>
          <p:cNvSpPr/>
          <p:nvPr/>
        </p:nvSpPr>
        <p:spPr>
          <a:xfrm flipH="false" flipV="false" rot="0">
            <a:off x="12251579" y="5326790"/>
            <a:ext cx="6480492" cy="6947896"/>
          </a:xfrm>
          <a:custGeom>
            <a:avLst/>
            <a:gdLst/>
            <a:ahLst/>
            <a:cxnLst/>
            <a:rect r="r" b="b" t="t" l="l"/>
            <a:pathLst>
              <a:path h="6947896" w="6480492">
                <a:moveTo>
                  <a:pt x="0" y="0"/>
                </a:moveTo>
                <a:lnTo>
                  <a:pt x="6480492" y="0"/>
                </a:lnTo>
                <a:lnTo>
                  <a:pt x="6480492" y="6947895"/>
                </a:lnTo>
                <a:lnTo>
                  <a:pt x="0" y="6947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99963" y="-1536099"/>
            <a:ext cx="7659525" cy="8407756"/>
            <a:chOff x="0" y="0"/>
            <a:chExt cx="10212700" cy="11210341"/>
          </a:xfrm>
        </p:grpSpPr>
        <p:sp>
          <p:nvSpPr>
            <p:cNvPr name="Freeform 5" id="5"/>
            <p:cNvSpPr/>
            <p:nvPr/>
          </p:nvSpPr>
          <p:spPr>
            <a:xfrm flipH="false" flipV="false" rot="0">
              <a:off x="0" y="0"/>
              <a:ext cx="6529073" cy="8632187"/>
            </a:xfrm>
            <a:custGeom>
              <a:avLst/>
              <a:gdLst/>
              <a:ahLst/>
              <a:cxnLst/>
              <a:rect r="r" b="b" t="t" l="l"/>
              <a:pathLst>
                <a:path h="8632187" w="6529073">
                  <a:moveTo>
                    <a:pt x="0" y="0"/>
                  </a:moveTo>
                  <a:lnTo>
                    <a:pt x="6529073" y="0"/>
                  </a:lnTo>
                  <a:lnTo>
                    <a:pt x="6529073" y="8632187"/>
                  </a:lnTo>
                  <a:lnTo>
                    <a:pt x="0" y="8632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05130" y="1332472"/>
              <a:ext cx="6529073" cy="8632187"/>
            </a:xfrm>
            <a:custGeom>
              <a:avLst/>
              <a:gdLst/>
              <a:ahLst/>
              <a:cxnLst/>
              <a:rect r="r" b="b" t="t" l="l"/>
              <a:pathLst>
                <a:path h="8632187" w="6529073">
                  <a:moveTo>
                    <a:pt x="0" y="0"/>
                  </a:moveTo>
                  <a:lnTo>
                    <a:pt x="6529072" y="0"/>
                  </a:lnTo>
                  <a:lnTo>
                    <a:pt x="6529072" y="8632187"/>
                  </a:lnTo>
                  <a:lnTo>
                    <a:pt x="0" y="8632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683627" y="2578154"/>
              <a:ext cx="6529073" cy="8632187"/>
            </a:xfrm>
            <a:custGeom>
              <a:avLst/>
              <a:gdLst/>
              <a:ahLst/>
              <a:cxnLst/>
              <a:rect r="r" b="b" t="t" l="l"/>
              <a:pathLst>
                <a:path h="8632187" w="6529073">
                  <a:moveTo>
                    <a:pt x="0" y="0"/>
                  </a:moveTo>
                  <a:lnTo>
                    <a:pt x="6529073" y="0"/>
                  </a:lnTo>
                  <a:lnTo>
                    <a:pt x="6529073" y="8632187"/>
                  </a:lnTo>
                  <a:lnTo>
                    <a:pt x="0" y="86321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681801" y="3021584"/>
            <a:ext cx="16924399" cy="5528637"/>
          </a:xfrm>
          <a:custGeom>
            <a:avLst/>
            <a:gdLst/>
            <a:ahLst/>
            <a:cxnLst/>
            <a:rect r="r" b="b" t="t" l="l"/>
            <a:pathLst>
              <a:path h="5528637" w="16924399">
                <a:moveTo>
                  <a:pt x="0" y="0"/>
                </a:moveTo>
                <a:lnTo>
                  <a:pt x="16924398" y="0"/>
                </a:lnTo>
                <a:lnTo>
                  <a:pt x="16924398" y="5528637"/>
                </a:lnTo>
                <a:lnTo>
                  <a:pt x="0" y="5528637"/>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14792" y="2780797"/>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Website Demo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92294" y="2765086"/>
            <a:ext cx="12926711" cy="6666280"/>
          </a:xfrm>
          <a:custGeom>
            <a:avLst/>
            <a:gdLst/>
            <a:ahLst/>
            <a:cxnLst/>
            <a:rect r="r" b="b" t="t" l="l"/>
            <a:pathLst>
              <a:path h="6666280" w="12926711">
                <a:moveTo>
                  <a:pt x="0" y="0"/>
                </a:moveTo>
                <a:lnTo>
                  <a:pt x="12926711" y="0"/>
                </a:lnTo>
                <a:lnTo>
                  <a:pt x="12926711" y="6666280"/>
                </a:lnTo>
                <a:lnTo>
                  <a:pt x="0" y="6666280"/>
                </a:lnTo>
                <a:lnTo>
                  <a:pt x="0" y="0"/>
                </a:lnTo>
                <a:close/>
              </a:path>
            </a:pathLst>
          </a:custGeom>
          <a:blipFill>
            <a:blip r:embed="rId14"/>
            <a:stretch>
              <a:fillRect l="0" t="0" r="0" b="0"/>
            </a:stretch>
          </a:blipFill>
        </p:spPr>
      </p:sp>
      <p:sp>
        <p:nvSpPr>
          <p:cNvPr name="TextBox 9" id="9"/>
          <p:cNvSpPr txBox="true"/>
          <p:nvPr/>
        </p:nvSpPr>
        <p:spPr>
          <a:xfrm rot="0">
            <a:off x="9890024" y="1019175"/>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Login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209330" y="2410746"/>
            <a:ext cx="13457222" cy="6448252"/>
          </a:xfrm>
          <a:custGeom>
            <a:avLst/>
            <a:gdLst/>
            <a:ahLst/>
            <a:cxnLst/>
            <a:rect r="r" b="b" t="t" l="l"/>
            <a:pathLst>
              <a:path h="6448252" w="13457222">
                <a:moveTo>
                  <a:pt x="0" y="0"/>
                </a:moveTo>
                <a:lnTo>
                  <a:pt x="13457222" y="0"/>
                </a:lnTo>
                <a:lnTo>
                  <a:pt x="13457222" y="6448252"/>
                </a:lnTo>
                <a:lnTo>
                  <a:pt x="0" y="6448252"/>
                </a:lnTo>
                <a:lnTo>
                  <a:pt x="0" y="0"/>
                </a:lnTo>
                <a:close/>
              </a:path>
            </a:pathLst>
          </a:custGeom>
          <a:blipFill>
            <a:blip r:embed="rId14"/>
            <a:stretch>
              <a:fillRect l="0" t="0" r="0" b="0"/>
            </a:stretch>
          </a:blipFill>
        </p:spPr>
      </p:sp>
      <p:sp>
        <p:nvSpPr>
          <p:cNvPr name="TextBox 9" id="9"/>
          <p:cNvSpPr txBox="true"/>
          <p:nvPr/>
        </p:nvSpPr>
        <p:spPr>
          <a:xfrm rot="0">
            <a:off x="9890024" y="1019175"/>
            <a:ext cx="7268114" cy="1228725"/>
          </a:xfrm>
          <a:prstGeom prst="rect">
            <a:avLst/>
          </a:prstGeom>
        </p:spPr>
        <p:txBody>
          <a:bodyPr anchor="t" rtlCol="false" tIns="0" lIns="0" bIns="0" rIns="0">
            <a:spAutoFit/>
          </a:bodyPr>
          <a:lstStyle/>
          <a:p>
            <a:pPr>
              <a:lnSpc>
                <a:spcPts val="9600"/>
              </a:lnSpc>
            </a:pPr>
            <a:r>
              <a:rPr lang="en-US" sz="8000">
                <a:solidFill>
                  <a:srgbClr val="F7B4A7"/>
                </a:solidFill>
                <a:latin typeface="Clear Sans Bold Bold"/>
              </a:rPr>
              <a:t>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DAFlhw0AZE8</dc:identifier>
  <dcterms:modified xsi:type="dcterms:W3CDTF">2011-08-01T06:04:30Z</dcterms:modified>
  <cp:revision>1</cp:revision>
  <dc:title>EduConnect</dc:title>
</cp:coreProperties>
</file>